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presentation.xml" ContentType="application/vnd.openxmlformats-officedocument.presentationml.presentation.main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2" Type="http://schemas.openxmlformats.org/officeDocument/2006/relationships/custom-properties" Target="docProps/custom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8" Type="http://schemas.openxmlformats.org/officeDocument/2006/relationships/slide" Target="slides/slide3.xml"/><Relationship Id="rId26" Type="http://schemas.openxmlformats.org/officeDocument/2006/relationships/customXml" Target="../customXml/item2.xml"/><Relationship Id="rId21" Type="http://schemas.openxmlformats.org/officeDocument/2006/relationships/slide" Target="slides/slide16.xml"/><Relationship Id="rId3" Type="http://schemas.openxmlformats.org/officeDocument/2006/relationships/presProps" Target="presProps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7" Type="http://schemas.openxmlformats.org/officeDocument/2006/relationships/slide" Target="slides/slide2.xml"/><Relationship Id="rId25" Type="http://schemas.openxmlformats.org/officeDocument/2006/relationships/customXml" Target="../customXml/item1.xml"/><Relationship Id="rId20" Type="http://schemas.openxmlformats.org/officeDocument/2006/relationships/slide" Target="slides/slide15.xml"/><Relationship Id="rId2" Type="http://schemas.openxmlformats.org/officeDocument/2006/relationships/viewProps" Target="viewProps.xml"/><Relationship Id="rId16" Type="http://schemas.openxmlformats.org/officeDocument/2006/relationships/slide" Target="slides/slide1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1" Type="http://schemas.openxmlformats.org/officeDocument/2006/relationships/theme" Target="theme/theme1.xml"/><Relationship Id="rId6" Type="http://schemas.openxmlformats.org/officeDocument/2006/relationships/slide" Target="slides/slide1.xml"/><Relationship Id="rId23" Type="http://schemas.openxmlformats.org/officeDocument/2006/relationships/slide" Target="slides/slide18.xml"/><Relationship Id="rId15" Type="http://schemas.openxmlformats.org/officeDocument/2006/relationships/slide" Target="slides/slide10.xml"/><Relationship Id="rId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22" Type="http://schemas.openxmlformats.org/officeDocument/2006/relationships/slide" Target="slides/slide1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7" Type="http://schemas.openxmlformats.org/officeDocument/2006/relationships/customXml" Target="../customXml/item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5a6fbefbb6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5a6fbefbb6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545ab8d23b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545ab8d23b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648a42c95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648a42c95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705df13f3b_0_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705df13f3b_0_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64e056243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64e056243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705df13f3b_0_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705df13f3b_0_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705df13f3b_0_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705df13f3b_0_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5a6fbefbb6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5a6fbefbb6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41893761cc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41893761cc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455af17291_2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455af17291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705df13f3b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705df13f3b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455af1729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455af1729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41893761cc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41893761cc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455af1730f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455af1730f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61063ae82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61063ae82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705df13f3b_0_8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705df13f3b_0_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41893761cc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41893761cc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63736bef2a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63736bef2a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0" name="Google Shape;20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943051" y="0"/>
            <a:ext cx="1156275" cy="14963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210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9" name="Google Shape;39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0" name="Google Shape;40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1" name="Google Shape;41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42" name="Google Shape;42;p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943051" y="0"/>
            <a:ext cx="1156275" cy="14963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ccconlineed.instructure.com/courses/3487/pages/cvc-oei-ecosystem-portal" TargetMode="External"/><Relationship Id="rId4" Type="http://schemas.openxmlformats.org/officeDocument/2006/relationships/hyperlink" Target="https://drive.google.com/file/d/1aYuNQo4oO-fex8afMNQShKDVlxyRrNGJ/view?usp=sharing" TargetMode="Externa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s://drive.google.com/file/d/1AX8mXX-4dhuLG3AHVUyycBH8JU1UGFjz/view" TargetMode="External"/><Relationship Id="rId4" Type="http://schemas.openxmlformats.org/officeDocument/2006/relationships/hyperlink" Target="https://drive.google.com/file/d/1yAIlfcmYwk7gj0FRtMYcSXASVspNSsPP/view?usp=sharing" TargetMode="External"/><Relationship Id="rId9" Type="http://schemas.openxmlformats.org/officeDocument/2006/relationships/hyperlink" Target="https://drive.google.com/file/d/1khS9EN56zfqaKt--0E-yh3adTA0QDQvw/view?usp=sharing" TargetMode="External"/><Relationship Id="rId5" Type="http://schemas.openxmlformats.org/officeDocument/2006/relationships/hyperlink" Target="https://drive.google.com/file/d/1f0dYwG3Mf8EpY6mO_I-L9CYuWNioJ0at/view?usp=sharing" TargetMode="External"/><Relationship Id="rId6" Type="http://schemas.openxmlformats.org/officeDocument/2006/relationships/hyperlink" Target="https://drive.google.com/file/d/1vpsIqStHq_cI2pBjhp3O2kGYdDyO2XeZ/view?usp=sharing" TargetMode="External"/><Relationship Id="rId7" Type="http://schemas.openxmlformats.org/officeDocument/2006/relationships/hyperlink" Target="https://drive.google.com/file/d/109NA0WX9GNO0_WJhSUrymKd3gDdAeiBl/view?usp=sharing" TargetMode="External"/><Relationship Id="rId8" Type="http://schemas.openxmlformats.org/officeDocument/2006/relationships/hyperlink" Target="https://drive.google.com/file/d/1fEU6mWd7tCosvznp9iBJCDd6KmQ6tN4j/view?usp=sharing" TargetMode="Externa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s://docs.google.com/document/d/18mNi3mFESt2d9gOZ8PQLpudkf8YJDvHUdzecbfnjH3Y/view" TargetMode="External"/><Relationship Id="rId4" Type="http://schemas.openxmlformats.org/officeDocument/2006/relationships/hyperlink" Target="https://docs.google.com/document/d/1s1sn9Uhb8fJ3FRZ9zQaU93ahCh_nFHOIlEd7tNxcYC4/view" TargetMode="Externa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hyperlink" Target="mailto:distance_ed@compton.edu" TargetMode="External"/><Relationship Id="rId4" Type="http://schemas.openxmlformats.org/officeDocument/2006/relationships/hyperlink" Target="https://onlinenetworkofeducators.org/course-cards/introduction-to-teaching-with-canvas/" TargetMode="External"/><Relationship Id="rId5" Type="http://schemas.openxmlformats.org/officeDocument/2006/relationships/hyperlink" Target="https://onlinenetworkofeducators.org/course-cards/creating-accessible-course-content/" TargetMode="External"/><Relationship Id="rId6" Type="http://schemas.openxmlformats.org/officeDocument/2006/relationships/hyperlink" Target="https://docs.google.com/document/d/1fBhDjIx8hNw5CXOn4H5P4iDcO-Ji9E7GdEHuJbtm4eM/edit?usp=sharing" TargetMode="Externa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7.xml"/><Relationship Id="rId3" Type="http://schemas.openxmlformats.org/officeDocument/2006/relationships/hyperlink" Target="https://docs.google.com/document/d/e/2PACX-1vT0wsBcwjAQ9L1vCPCi5dilIL1Y5RW97tqtGDT5fko_8mtdltVXMzFmRhPVsiDv6dc8c_qfUSIlBDLu/pub" TargetMode="External"/><Relationship Id="rId4" Type="http://schemas.openxmlformats.org/officeDocument/2006/relationships/hyperlink" Target="https://community.canvaslms.com/groups/accessibility/blog/2017/09/21/comparison-of-canvas-accessibility-lti-tools" TargetMode="Externa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hyperlink" Target="https://compton.instructure.com/courses/361" TargetMode="External"/><Relationship Id="rId4" Type="http://schemas.openxmlformats.org/officeDocument/2006/relationships/hyperlink" Target="http://www.compton.edu/academics/distance-ed/facultyresources.aspx" TargetMode="Externa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cccconfer.zoom.us/j/498385619" TargetMode="External"/><Relationship Id="rId4" Type="http://schemas.openxmlformats.org/officeDocument/2006/relationships/hyperlink" Target="https://zoom.us/u/arSbaaODs" TargetMode="External"/><Relationship Id="rId5" Type="http://schemas.openxmlformats.org/officeDocument/2006/relationships/hyperlink" Target="mailto:498385619@lync.zoom.us" TargetMode="External"/><Relationship Id="rId6" Type="http://schemas.openxmlformats.org/officeDocument/2006/relationships/hyperlink" Target="http://www.compton.edu/academics/distance-ed/facultyresources.aspx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www.compton.edu/academics/docs/Summary-Degrees-Certificates.pdf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docs.google.com/presentation/d/1BenB36WqQR9Yh72rqkI_2brlBa85f0xJF88xBJ0vyL4/edit?usp=sharing" TargetMode="External"/><Relationship Id="rId4" Type="http://schemas.openxmlformats.org/officeDocument/2006/relationships/hyperlink" Target="https://docs.google.com/presentation/d/1BenB36WqQR9Yh72rqkI_2brlBa85f0xJF88xBJ0vyL4/edit?usp=sharing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cccdeco.org/resources/ccc-de-coordinators-monthly-meetings-links/" TargetMode="External"/><Relationship Id="rId4" Type="http://schemas.openxmlformats.org/officeDocument/2006/relationships/hyperlink" Target="https://www.surveymonkey.com/r/9DJHJVX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mailto:jphillips@compton.edu" TargetMode="External"/><Relationship Id="rId4" Type="http://schemas.openxmlformats.org/officeDocument/2006/relationships/hyperlink" Target="https://onlinenetworkofeducators.org/caninnovate19/caninnovate19-full-program/" TargetMode="External"/><Relationship Id="rId5" Type="http://schemas.openxmlformats.org/officeDocument/2006/relationships/hyperlink" Target="https://docs.google.com/document/d/1_PuOUuUYPcIZH3ZhBaEHWZOSmNQDupGxzdkAYOY-xAU/edit?usp=sharing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58883" y="0"/>
            <a:ext cx="2426226" cy="3139826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>
            <p:ph type="ctrTitle"/>
          </p:nvPr>
        </p:nvSpPr>
        <p:spPr>
          <a:xfrm>
            <a:off x="311696" y="152252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DEAC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" name="Google Shape;58;p13"/>
          <p:cNvSpPr txBox="1"/>
          <p:nvPr>
            <p:ph idx="1" type="subTitle"/>
          </p:nvPr>
        </p:nvSpPr>
        <p:spPr>
          <a:xfrm>
            <a:off x="311700" y="3612075"/>
            <a:ext cx="8520600" cy="137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Distance Education Advisory Committee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Tuesday October 22, 2019</a:t>
            </a:r>
            <a:br>
              <a:rPr lang="en">
                <a:latin typeface="Calibri"/>
                <a:ea typeface="Calibri"/>
                <a:cs typeface="Calibri"/>
                <a:sym typeface="Calibri"/>
              </a:rPr>
            </a:br>
            <a:r>
              <a:rPr lang="en">
                <a:latin typeface="Calibri"/>
                <a:ea typeface="Calibri"/>
                <a:cs typeface="Calibri"/>
                <a:sym typeface="Calibri"/>
              </a:rPr>
              <a:t>1:00 pm - 2:00 pm in VT 212A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Canvas Implementation </a:t>
            </a:r>
            <a:endParaRPr/>
          </a:p>
        </p:txBody>
      </p:sp>
      <p:sp>
        <p:nvSpPr>
          <p:cNvPr id="114" name="Google Shape;114;p22"/>
          <p:cNvSpPr txBox="1"/>
          <p:nvPr>
            <p:ph idx="1" type="body"/>
          </p:nvPr>
        </p:nvSpPr>
        <p:spPr>
          <a:xfrm>
            <a:off x="311700" y="911775"/>
            <a:ext cx="7714200" cy="407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AutoNum type="arabicPeriod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Training the new LMS has begun</a:t>
            </a:r>
            <a:br>
              <a:rPr lang="en">
                <a:latin typeface="Calibri"/>
                <a:ea typeface="Calibri"/>
                <a:cs typeface="Calibri"/>
                <a:sym typeface="Calibri"/>
              </a:rPr>
            </a:b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AutoNum type="arabicPeriod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Contract to have past courses imported has been approved and the requisition has been submitted. We will notify everyone once the import is going to take place.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AutoNum type="alphaLcPeriod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We no longer can access Canvas at El Camino College</a:t>
            </a:r>
            <a:br>
              <a:rPr lang="en">
                <a:latin typeface="Calibri"/>
                <a:ea typeface="Calibri"/>
                <a:cs typeface="Calibri"/>
                <a:sym typeface="Calibri"/>
              </a:rPr>
            </a:b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AutoNum type="arabicPeriod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Tier 1 Canvas day time support contract has been approved and the requisition has been submitted. Students and faculty can already call Canvas for support help 24/7.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3"/>
          <p:cNvSpPr txBox="1"/>
          <p:nvPr>
            <p:ph type="title"/>
          </p:nvPr>
        </p:nvSpPr>
        <p:spPr>
          <a:xfrm>
            <a:off x="241175" y="445025"/>
            <a:ext cx="85911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8750"/>
              </a:lnSpc>
              <a:spcBef>
                <a:spcPts val="1800"/>
              </a:spcBef>
              <a:spcAft>
                <a:spcPts val="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latin typeface="Calibri"/>
                <a:ea typeface="Calibri"/>
                <a:cs typeface="Calibri"/>
                <a:sym typeface="Calibri"/>
              </a:rPr>
              <a:t>CVC-OEI</a:t>
            </a:r>
            <a:endParaRPr sz="2400"/>
          </a:p>
        </p:txBody>
      </p:sp>
      <p:sp>
        <p:nvSpPr>
          <p:cNvPr id="120" name="Google Shape;120;p23"/>
          <p:cNvSpPr txBox="1"/>
          <p:nvPr>
            <p:ph idx="1" type="body"/>
          </p:nvPr>
        </p:nvSpPr>
        <p:spPr>
          <a:xfrm>
            <a:off x="311700" y="1152475"/>
            <a:ext cx="8215200" cy="379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AutoNum type="arabicPeriod"/>
            </a:pPr>
            <a:r>
              <a:rPr lang="en" sz="1400">
                <a:latin typeface="Calibri"/>
                <a:ea typeface="Calibri"/>
                <a:cs typeface="Calibri"/>
                <a:sym typeface="Calibri"/>
              </a:rPr>
              <a:t>CVC-OEI </a:t>
            </a:r>
            <a:r>
              <a:rPr lang="en" sz="14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resources at this link</a:t>
            </a:r>
            <a:r>
              <a:rPr lang="en" sz="1400">
                <a:latin typeface="Calibri"/>
                <a:ea typeface="Calibri"/>
                <a:cs typeface="Calibri"/>
                <a:sym typeface="Calibri"/>
              </a:rPr>
              <a:t> are being implemented into Canvas</a:t>
            </a:r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AutoNum type="alphaLcPeriod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Counselors are being trained on ConnexEd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AutoNum type="romanLcPeriod"/>
            </a:pPr>
            <a:r>
              <a:rPr lang="en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Please share this information with your students and fellow faculty.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AutoNum type="alphaLcPeriod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We need student services to start selecting their representatives to be trained next to answer questions in their department from online students.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AutoNum type="alphaLcPeriod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LTI’s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AutoNum type="romanLcPeriod"/>
            </a:pPr>
            <a:r>
              <a:rPr lang="en" sz="1400">
                <a:latin typeface="Calibri"/>
                <a:ea typeface="Calibri"/>
                <a:cs typeface="Calibri"/>
                <a:sym typeface="Calibri"/>
              </a:rPr>
              <a:t>Pronto is a social learning platform and provid</a:t>
            </a:r>
            <a:r>
              <a:rPr lang="en"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lang="en" sz="1400">
                <a:latin typeface="Calibri"/>
                <a:ea typeface="Calibri"/>
                <a:cs typeface="Calibri"/>
                <a:sym typeface="Calibri"/>
              </a:rPr>
              <a:t>d a we</a:t>
            </a:r>
            <a:r>
              <a:rPr lang="en">
                <a:latin typeface="Calibri"/>
                <a:ea typeface="Calibri"/>
                <a:cs typeface="Calibri"/>
                <a:sym typeface="Calibri"/>
              </a:rPr>
              <a:t>binar for faculty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AutoNum type="arabicPeriod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We are a pilot school, so please consider using this feature if you would like for it to </a:t>
            </a:r>
            <a:r>
              <a:rPr lang="en">
                <a:latin typeface="Calibri"/>
                <a:ea typeface="Calibri"/>
                <a:cs typeface="Calibri"/>
                <a:sym typeface="Calibri"/>
              </a:rPr>
              <a:t>continue</a:t>
            </a:r>
            <a:r>
              <a:rPr lang="en">
                <a:latin typeface="Calibri"/>
                <a:ea typeface="Calibri"/>
                <a:cs typeface="Calibri"/>
                <a:sym typeface="Calibri"/>
              </a:rPr>
              <a:t>. If the data doesn’t show that it is effective, then it might get cut.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AutoNum type="romanLcPeriod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Smart Measure and Quest For Success are in progress to be installed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AutoNum type="romanLcPeriod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NetTutor configuration is presently being work on.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AutoNum type="romanLcPeriod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Adjust All and Course Eval HQ are soon to follow. Requisitions have been approved.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New Items: Review Formal Recommendations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First Read of EdReady</a:t>
            </a:r>
            <a:br>
              <a:rPr lang="en">
                <a:latin typeface="Calibri"/>
                <a:ea typeface="Calibri"/>
                <a:cs typeface="Calibri"/>
                <a:sym typeface="Calibri"/>
              </a:rPr>
            </a:br>
            <a:r>
              <a:rPr lang="en">
                <a:latin typeface="Calibri"/>
                <a:ea typeface="Calibri"/>
                <a:cs typeface="Calibri"/>
                <a:sym typeface="Calibri"/>
              </a:rPr>
              <a:t>First Read DE Language for Online/Hybrid Syllabi</a:t>
            </a:r>
            <a:br>
              <a:rPr lang="en">
                <a:latin typeface="Calibri"/>
                <a:ea typeface="Calibri"/>
                <a:cs typeface="Calibri"/>
                <a:sym typeface="Calibri"/>
              </a:rPr>
            </a:br>
            <a:r>
              <a:rPr lang="en">
                <a:latin typeface="Calibri"/>
                <a:ea typeface="Calibri"/>
                <a:cs typeface="Calibri"/>
                <a:sym typeface="Calibri"/>
              </a:rPr>
              <a:t>First Read DE Ticket Note Language</a:t>
            </a:r>
            <a:br>
              <a:rPr lang="en">
                <a:latin typeface="Calibri"/>
                <a:ea typeface="Calibri"/>
                <a:cs typeface="Calibri"/>
                <a:sym typeface="Calibri"/>
              </a:rPr>
            </a:b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New Items: Review Formal Recommendations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25"/>
          <p:cNvSpPr txBox="1"/>
          <p:nvPr>
            <p:ph idx="1" type="body"/>
          </p:nvPr>
        </p:nvSpPr>
        <p:spPr>
          <a:xfrm>
            <a:off x="311700" y="1152475"/>
            <a:ext cx="4422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First Read of Formal Rec #1 for LTI: </a:t>
            </a:r>
            <a:r>
              <a:rPr lang="en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EdReady</a:t>
            </a:r>
            <a:br>
              <a:rPr lang="en">
                <a:latin typeface="Calibri"/>
                <a:ea typeface="Calibri"/>
                <a:cs typeface="Calibri"/>
                <a:sym typeface="Calibri"/>
              </a:rPr>
            </a:br>
            <a:r>
              <a:rPr i="1" lang="en">
                <a:latin typeface="Calibri"/>
                <a:ea typeface="Calibri"/>
                <a:cs typeface="Calibri"/>
                <a:sym typeface="Calibri"/>
              </a:rPr>
              <a:t>Please share this info with your fellow faculty.</a:t>
            </a:r>
            <a:endParaRPr i="1"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Syria Purdom/Denise Blood will present and take any questions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1 EdReady and Accessibility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2 EdReady for English Learners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6"/>
              </a:rPr>
              <a:t>3 EdReady for Math Learners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7"/>
              </a:rPr>
              <a:t>4 NROC Overview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8"/>
              </a:rPr>
              <a:t>5 Accessibility Student Report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9"/>
              </a:rPr>
              <a:t>6 Accessibility Teacher Report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25"/>
          <p:cNvSpPr txBox="1"/>
          <p:nvPr/>
        </p:nvSpPr>
        <p:spPr>
          <a:xfrm>
            <a:off x="5007175" y="1360675"/>
            <a:ext cx="3954300" cy="32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Notes: </a:t>
            </a:r>
            <a:endParaRPr sz="18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Include working with Ed Dev courses.</a:t>
            </a:r>
            <a:endParaRPr sz="18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Add access to all Canvas shells and on our Compton website. </a:t>
            </a:r>
            <a:endParaRPr sz="18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alibri"/>
              <a:buChar char="●"/>
            </a:pPr>
            <a:r>
              <a:rPr lang="en"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Motion to approve first read: Roza</a:t>
            </a:r>
            <a:endParaRPr sz="18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alibri"/>
              <a:buChar char="●"/>
            </a:pPr>
            <a:r>
              <a:rPr lang="en"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Second: Lynda</a:t>
            </a:r>
            <a:endParaRPr sz="18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First Read Items for DEAC </a:t>
            </a:r>
            <a:endParaRPr/>
          </a:p>
        </p:txBody>
      </p:sp>
      <p:sp>
        <p:nvSpPr>
          <p:cNvPr id="139" name="Google Shape;139;p26"/>
          <p:cNvSpPr txBox="1"/>
          <p:nvPr>
            <p:ph idx="1" type="body"/>
          </p:nvPr>
        </p:nvSpPr>
        <p:spPr>
          <a:xfrm>
            <a:off x="311700" y="1152475"/>
            <a:ext cx="43347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alibri"/>
              <a:buAutoNum type="arabicPeriod"/>
            </a:pPr>
            <a:r>
              <a:rPr lang="en" u="sng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DE Language for online/hybrid syllabus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AutoNum type="alphaLcPeriod"/>
            </a:pPr>
            <a:r>
              <a:rPr i="1" lang="en" sz="1800">
                <a:latin typeface="Calibri"/>
                <a:ea typeface="Calibri"/>
                <a:cs typeface="Calibri"/>
                <a:sym typeface="Calibri"/>
              </a:rPr>
              <a:t>Please share this info with your fellow faculty and ask for feedback.</a:t>
            </a:r>
            <a:r>
              <a:rPr lang="en">
                <a:latin typeface="Calibri"/>
                <a:ea typeface="Calibri"/>
                <a:cs typeface="Calibri"/>
                <a:sym typeface="Calibri"/>
              </a:rPr>
              <a:t>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AutoNum type="alphaLcPeriod"/>
            </a:pPr>
            <a:r>
              <a:rPr lang="en">
                <a:highlight>
                  <a:srgbClr val="FFF2CC"/>
                </a:highlight>
                <a:latin typeface="Calibri"/>
                <a:ea typeface="Calibri"/>
                <a:cs typeface="Calibri"/>
                <a:sym typeface="Calibri"/>
              </a:rPr>
              <a:t>We are planning to vote on this being mandatory for online and hybrid syllabi, so it is important to get faculty buy in during this phase.</a:t>
            </a:r>
            <a:endParaRPr>
              <a:highlight>
                <a:srgbClr val="FFF2CC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alibri"/>
              <a:buAutoNum type="arabicPeriod"/>
            </a:pPr>
            <a:r>
              <a:rPr lang="en" u="sng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DE Ticket Note Language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i="1" lang="en" sz="1800">
                <a:latin typeface="Calibri"/>
                <a:ea typeface="Calibri"/>
                <a:cs typeface="Calibri"/>
                <a:sym typeface="Calibri"/>
              </a:rPr>
              <a:t>Please share this info with your fellow faculty and ask for feedback.</a:t>
            </a:r>
            <a:r>
              <a:rPr lang="en"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sp>
        <p:nvSpPr>
          <p:cNvPr id="140" name="Google Shape;140;p26"/>
          <p:cNvSpPr txBox="1"/>
          <p:nvPr/>
        </p:nvSpPr>
        <p:spPr>
          <a:xfrm>
            <a:off x="4646400" y="1360675"/>
            <a:ext cx="4315200" cy="32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alibri"/>
              <a:buChar char="●"/>
            </a:pPr>
            <a:r>
              <a:rPr lang="en"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Notes: </a:t>
            </a:r>
            <a:endParaRPr sz="18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alibri"/>
              <a:buChar char="○"/>
            </a:pPr>
            <a:r>
              <a:rPr lang="en"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Add electronic link for resources.</a:t>
            </a:r>
            <a:endParaRPr sz="18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alibri"/>
              <a:buChar char="○"/>
            </a:pPr>
            <a:r>
              <a:rPr lang="en"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Link to website with hours. </a:t>
            </a:r>
            <a:endParaRPr sz="18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alibri"/>
              <a:buChar char="○"/>
            </a:pPr>
            <a:r>
              <a:rPr lang="en"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Motion to approve first read: Roza</a:t>
            </a:r>
            <a:endParaRPr sz="18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alibri"/>
              <a:buChar char="○"/>
            </a:pPr>
            <a:r>
              <a:rPr lang="en"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Second: Lynda</a:t>
            </a:r>
            <a:endParaRPr sz="18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alibri"/>
              <a:buChar char="●"/>
            </a:pPr>
            <a:r>
              <a:rPr lang="en"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***</a:t>
            </a:r>
            <a:endParaRPr sz="18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alibri"/>
              <a:buChar char="○"/>
            </a:pPr>
            <a:r>
              <a:rPr lang="en"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Motion to approve first read: Roza</a:t>
            </a:r>
            <a:endParaRPr sz="18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alibri"/>
              <a:buChar char="○"/>
            </a:pPr>
            <a:r>
              <a:rPr lang="en"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Second: Lynda</a:t>
            </a:r>
            <a:endParaRPr sz="18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Reminders to turn in training certifications</a:t>
            </a:r>
            <a:endParaRPr/>
          </a:p>
        </p:txBody>
      </p:sp>
      <p:sp>
        <p:nvSpPr>
          <p:cNvPr id="146" name="Google Shape;146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Calibri"/>
                <a:ea typeface="Calibri"/>
                <a:cs typeface="Calibri"/>
                <a:sym typeface="Calibri"/>
              </a:rPr>
              <a:t>Please email training certifications to: </a:t>
            </a:r>
            <a:r>
              <a:rPr lang="en" sz="14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distance_ed@compton.edu</a:t>
            </a:r>
            <a:br>
              <a:rPr lang="en" sz="1400">
                <a:latin typeface="Calibri"/>
                <a:ea typeface="Calibri"/>
                <a:cs typeface="Calibri"/>
                <a:sym typeface="Calibri"/>
              </a:rPr>
            </a:br>
            <a:br>
              <a:rPr lang="en" sz="1400">
                <a:latin typeface="Calibri"/>
                <a:ea typeface="Calibri"/>
                <a:cs typeface="Calibri"/>
                <a:sym typeface="Calibri"/>
              </a:rPr>
            </a:br>
            <a:r>
              <a:rPr lang="en" sz="1400">
                <a:latin typeface="Calibri"/>
                <a:ea typeface="Calibri"/>
                <a:cs typeface="Calibri"/>
                <a:sym typeface="Calibri"/>
              </a:rPr>
              <a:t>Celia and the LMS Specialist will be storing certificates and updating our spreadsheet. </a:t>
            </a:r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latin typeface="Calibri"/>
                <a:ea typeface="Calibri"/>
                <a:cs typeface="Calibri"/>
                <a:sym typeface="Calibri"/>
              </a:rPr>
              <a:t>On Ground faculty who have sent in their training certificates to the DE will be able to have a Canvas course shell in the spring semester. Training is required in the following areas:</a:t>
            </a:r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698500" rtl="0" algn="l">
              <a:spcBef>
                <a:spcPts val="1600"/>
              </a:spcBef>
              <a:spcAft>
                <a:spcPts val="0"/>
              </a:spcAft>
              <a:buClr>
                <a:srgbClr val="2D3B45"/>
              </a:buClr>
              <a:buSzPts val="1400"/>
              <a:buFont typeface="Calibri"/>
              <a:buAutoNum type="arabicPeriod"/>
            </a:pPr>
            <a:r>
              <a:rPr lang="en" sz="1400">
                <a:solidFill>
                  <a:srgbClr val="2D3B45"/>
                </a:solidFill>
                <a:latin typeface="Calibri"/>
                <a:ea typeface="Calibri"/>
                <a:cs typeface="Calibri"/>
                <a:sym typeface="Calibri"/>
              </a:rPr>
              <a:t>Course completion of </a:t>
            </a:r>
            <a:r>
              <a:rPr lang="en" sz="1400" u="sng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Introduction to Teaching With Canvas</a:t>
            </a:r>
            <a:endParaRPr sz="1400">
              <a:solidFill>
                <a:srgbClr val="2D3B4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698500" rtl="0" algn="l">
              <a:spcBef>
                <a:spcPts val="0"/>
              </a:spcBef>
              <a:spcAft>
                <a:spcPts val="0"/>
              </a:spcAft>
              <a:buClr>
                <a:srgbClr val="2D3B45"/>
              </a:buClr>
              <a:buSzPts val="1400"/>
              <a:buFont typeface="Calibri"/>
              <a:buAutoNum type="arabicPeriod"/>
            </a:pPr>
            <a:r>
              <a:rPr lang="en" sz="1400">
                <a:solidFill>
                  <a:srgbClr val="2D3B45"/>
                </a:solidFill>
                <a:latin typeface="Calibri"/>
                <a:ea typeface="Calibri"/>
                <a:cs typeface="Calibri"/>
                <a:sym typeface="Calibri"/>
              </a:rPr>
              <a:t>Course completion of </a:t>
            </a:r>
            <a:r>
              <a:rPr lang="en" sz="1400" u="sng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Creating Accessible Course Content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●"/>
            </a:pPr>
            <a:r>
              <a:rPr lang="en" sz="14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6"/>
              </a:rPr>
              <a:t>The equivalency process and form can be found at this link</a:t>
            </a:r>
            <a:r>
              <a:rPr lang="en" sz="1400">
                <a:latin typeface="Calibri"/>
                <a:ea typeface="Calibri"/>
                <a:cs typeface="Calibri"/>
                <a:sym typeface="Calibri"/>
              </a:rPr>
              <a:t>.</a:t>
            </a:r>
            <a:endParaRPr sz="14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Other Items</a:t>
            </a:r>
            <a:endParaRPr/>
          </a:p>
        </p:txBody>
      </p:sp>
      <p:sp>
        <p:nvSpPr>
          <p:cNvPr id="152" name="Google Shape;152;p2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●"/>
            </a:pPr>
            <a:r>
              <a:rPr lang="en" sz="1400">
                <a:latin typeface="Calibri"/>
                <a:ea typeface="Calibri"/>
                <a:cs typeface="Calibri"/>
                <a:sym typeface="Calibri"/>
              </a:rPr>
              <a:t>Any other items to note?</a:t>
            </a:r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○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Check with assessment center for proctoring opportunities</a:t>
            </a:r>
            <a:endParaRPr sz="14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Next Meeting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p29"/>
          <p:cNvSpPr txBox="1"/>
          <p:nvPr>
            <p:ph idx="1" type="subTitle"/>
          </p:nvPr>
        </p:nvSpPr>
        <p:spPr>
          <a:xfrm>
            <a:off x="265500" y="2803075"/>
            <a:ext cx="4045200" cy="178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Font typeface="Calibri"/>
              <a:buChar char="●"/>
            </a:pPr>
            <a:r>
              <a:rPr lang="en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2019-2020 DEAC meeting times.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Font typeface="Calibri"/>
              <a:buChar char="●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4th Tuesdays of each month from 1:00 - 2:00 pm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Font typeface="Calibri"/>
              <a:buChar char="●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November 26th, 2019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p29"/>
          <p:cNvSpPr txBox="1"/>
          <p:nvPr>
            <p:ph idx="2" type="body"/>
          </p:nvPr>
        </p:nvSpPr>
        <p:spPr>
          <a:xfrm>
            <a:off x="4572000" y="1028700"/>
            <a:ext cx="4110900" cy="3898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AutoNum type="arabicPeriod"/>
            </a:pPr>
            <a:r>
              <a:rPr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Tracking online and hybrid attendance in Banner</a:t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AutoNum type="arabicPeriod"/>
            </a:pPr>
            <a:r>
              <a:rPr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Second Read of LTI EdReady</a:t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AutoNum type="arabicPeriod"/>
            </a:pPr>
            <a:r>
              <a:rPr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Second Read DE Language Online &amp; Hybrid  Syllabi</a:t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AutoNum type="arabicPeriod"/>
            </a:pPr>
            <a:r>
              <a:rPr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Second Read DE Ticket Notes</a:t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AutoNum type="arabicPeriod"/>
            </a:pPr>
            <a:r>
              <a:rPr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First Read </a:t>
            </a:r>
            <a:r>
              <a:rPr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 OOS Language</a:t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AutoNum type="arabicPeriod"/>
            </a:pPr>
            <a:r>
              <a:rPr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First Read DE SAO’s</a:t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AutoNum type="arabicPeriod"/>
            </a:pPr>
            <a:r>
              <a:rPr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Follow up reports from workgroups</a:t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AutoNum type="arabicPeriod"/>
            </a:pPr>
            <a:r>
              <a:rPr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FCRC Report out on local POCR process</a:t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AutoNum type="arabicPeriod"/>
            </a:pPr>
            <a:r>
              <a:rPr lang="en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Choosing an Accessibility Tool</a:t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29"/>
          <p:cNvSpPr txBox="1"/>
          <p:nvPr/>
        </p:nvSpPr>
        <p:spPr>
          <a:xfrm>
            <a:off x="4660425" y="493225"/>
            <a:ext cx="2391000" cy="39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Future Agenda Items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DE </a:t>
            </a:r>
            <a:r>
              <a:rPr lang="en">
                <a:latin typeface="Calibri"/>
                <a:ea typeface="Calibri"/>
                <a:cs typeface="Calibri"/>
                <a:sym typeface="Calibri"/>
              </a:rPr>
              <a:t>Resources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3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DE Repository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DE Meeting Notes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9D2E9"/>
        </a:solidFill>
      </p:bgPr>
    </p:bg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1"/>
          <p:cNvSpPr txBox="1"/>
          <p:nvPr>
            <p:ph type="title"/>
          </p:nvPr>
        </p:nvSpPr>
        <p:spPr>
          <a:xfrm>
            <a:off x="280350" y="1830600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Meeting Attendees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72;p31"/>
          <p:cNvSpPr txBox="1"/>
          <p:nvPr>
            <p:ph idx="2" type="body"/>
          </p:nvPr>
        </p:nvSpPr>
        <p:spPr>
          <a:xfrm>
            <a:off x="4816625" y="432625"/>
            <a:ext cx="3941700" cy="4374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AutoNum type="arabicPeriod"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Jasmine Phillips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AutoNum type="arabicPeriod"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Roza Ekimyan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AutoNum type="arabicPeriod"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Brad Conn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AutoNum type="arabicPeriod"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Valerie Woodward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AutoNum type="arabicPeriod"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Gayathri Manikandan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AutoNum type="arabicPeriod"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Judy Crozier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AutoNum type="arabicPeriod"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Susan Johnson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AutoNum type="arabicPeriod"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Denise Blood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AutoNum type="arabicPeriod"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Carlos Maruri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AutoNum type="arabicPeriod"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Syria Purdon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AutoNum type="arabicPeriod"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Noemi Monterros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AutoNum type="arabicPeriod"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Cesar Jimenez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AutoNum type="arabicPeriod"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Lynda Wilkerson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AutoNum type="arabicPeriod"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Vanessa Madrid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AutoNum type="arabicPeriod"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Kendahl Radcliffe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AutoNum type="arabicPeriod"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Bob Richard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AutoNum type="arabicPeriod"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Alister Caddy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31"/>
          <p:cNvSpPr txBox="1"/>
          <p:nvPr/>
        </p:nvSpPr>
        <p:spPr>
          <a:xfrm>
            <a:off x="1133675" y="3574200"/>
            <a:ext cx="2582400" cy="93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Meeting adjourned at: 1:56 pm </a:t>
            </a:r>
            <a:br>
              <a:rPr lang="en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Motion: Judy</a:t>
            </a:r>
            <a:br>
              <a:rPr lang="en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Second: Roza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AD1DC"/>
        </a:solidFill>
      </p:bgPr>
    </p:bg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 DEAC Zoom </a:t>
            </a:r>
            <a:r>
              <a:rPr lang="en">
                <a:latin typeface="Calibri"/>
                <a:ea typeface="Calibri"/>
                <a:cs typeface="Calibri"/>
                <a:sym typeface="Calibri"/>
              </a:rPr>
              <a:t>Meeting Information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" name="Google Shape;64;p14"/>
          <p:cNvSpPr txBox="1"/>
          <p:nvPr>
            <p:ph idx="1" type="body"/>
          </p:nvPr>
        </p:nvSpPr>
        <p:spPr>
          <a:xfrm>
            <a:off x="311700" y="1152475"/>
            <a:ext cx="8520600" cy="37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Calibri"/>
                <a:ea typeface="Calibri"/>
                <a:cs typeface="Calibri"/>
                <a:sym typeface="Calibri"/>
              </a:rPr>
              <a:t>The information below is the CCC Zoom information for all DEAC Meetings.</a:t>
            </a:r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>
                <a:latin typeface="Calibri"/>
                <a:ea typeface="Calibri"/>
                <a:cs typeface="Calibri"/>
                <a:sym typeface="Calibri"/>
              </a:rPr>
              <a:t>Zoom Topic: DEAC Meeting</a:t>
            </a:r>
            <a:br>
              <a:rPr lang="en" sz="1100">
                <a:latin typeface="Calibri"/>
                <a:ea typeface="Calibri"/>
                <a:cs typeface="Calibri"/>
                <a:sym typeface="Calibri"/>
              </a:rPr>
            </a:br>
            <a:r>
              <a:rPr lang="en" sz="1100">
                <a:latin typeface="Calibri"/>
                <a:ea typeface="Calibri"/>
                <a:cs typeface="Calibri"/>
                <a:sym typeface="Calibri"/>
              </a:rPr>
              <a:t>Time: This is a recurring meeting Meet anytime </a:t>
            </a:r>
            <a:br>
              <a:rPr lang="en" sz="1100">
                <a:latin typeface="Calibri"/>
                <a:ea typeface="Calibri"/>
                <a:cs typeface="Calibri"/>
                <a:sym typeface="Calibri"/>
              </a:rPr>
            </a:br>
            <a:r>
              <a:rPr lang="en" sz="1100">
                <a:latin typeface="Calibri"/>
                <a:ea typeface="Calibri"/>
                <a:cs typeface="Calibri"/>
                <a:sym typeface="Calibri"/>
              </a:rPr>
              <a:t>Join from PC, Mac, Linux, iOS or Android: </a:t>
            </a:r>
            <a:r>
              <a:rPr lang="en" sz="11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https://cccconfer.zoom.us/j/498385619</a:t>
            </a:r>
            <a:br>
              <a:rPr lang="en" sz="1100">
                <a:latin typeface="Calibri"/>
                <a:ea typeface="Calibri"/>
                <a:cs typeface="Calibri"/>
                <a:sym typeface="Calibri"/>
              </a:rPr>
            </a:br>
            <a:r>
              <a:rPr lang="en" sz="1100">
                <a:latin typeface="Calibri"/>
                <a:ea typeface="Calibri"/>
                <a:cs typeface="Calibri"/>
                <a:sym typeface="Calibri"/>
              </a:rPr>
              <a:t>Or iPhone one-tap (US Toll):  +16699006833,498385619#  or +16468769923,498385619# </a:t>
            </a:r>
            <a:br>
              <a:rPr lang="en" sz="1100">
                <a:latin typeface="Calibri"/>
                <a:ea typeface="Calibri"/>
                <a:cs typeface="Calibri"/>
                <a:sym typeface="Calibri"/>
              </a:rPr>
            </a:br>
            <a:r>
              <a:rPr lang="en" sz="1100">
                <a:latin typeface="Calibri"/>
                <a:ea typeface="Calibri"/>
                <a:cs typeface="Calibri"/>
                <a:sym typeface="Calibri"/>
              </a:rPr>
              <a:t>Or Telephone:</a:t>
            </a:r>
            <a:endParaRPr sz="1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100">
                <a:latin typeface="Calibri"/>
                <a:ea typeface="Calibri"/>
                <a:cs typeface="Calibri"/>
                <a:sym typeface="Calibri"/>
              </a:rPr>
              <a:t>Dial:</a:t>
            </a:r>
            <a:br>
              <a:rPr lang="en" sz="1100">
                <a:latin typeface="Calibri"/>
                <a:ea typeface="Calibri"/>
                <a:cs typeface="Calibri"/>
                <a:sym typeface="Calibri"/>
              </a:rPr>
            </a:br>
            <a:r>
              <a:rPr lang="en" sz="1100">
                <a:latin typeface="Calibri"/>
                <a:ea typeface="Calibri"/>
                <a:cs typeface="Calibri"/>
                <a:sym typeface="Calibri"/>
              </a:rPr>
              <a:t>+1 669 900 6833 (US Toll)</a:t>
            </a:r>
            <a:br>
              <a:rPr lang="en" sz="1100">
                <a:latin typeface="Calibri"/>
                <a:ea typeface="Calibri"/>
                <a:cs typeface="Calibri"/>
                <a:sym typeface="Calibri"/>
              </a:rPr>
            </a:br>
            <a:r>
              <a:rPr lang="en" sz="1100">
                <a:latin typeface="Calibri"/>
                <a:ea typeface="Calibri"/>
                <a:cs typeface="Calibri"/>
                <a:sym typeface="Calibri"/>
              </a:rPr>
              <a:t>+1 646 876 9923 (US Toll)</a:t>
            </a:r>
            <a:br>
              <a:rPr lang="en" sz="1100">
                <a:latin typeface="Calibri"/>
                <a:ea typeface="Calibri"/>
                <a:cs typeface="Calibri"/>
                <a:sym typeface="Calibri"/>
              </a:rPr>
            </a:br>
            <a:r>
              <a:rPr lang="en" sz="1100">
                <a:latin typeface="Calibri"/>
                <a:ea typeface="Calibri"/>
                <a:cs typeface="Calibri"/>
                <a:sym typeface="Calibri"/>
              </a:rPr>
              <a:t>Meeting ID: 498 385 619</a:t>
            </a:r>
            <a:br>
              <a:rPr lang="en" sz="1100">
                <a:latin typeface="Calibri"/>
                <a:ea typeface="Calibri"/>
                <a:cs typeface="Calibri"/>
                <a:sym typeface="Calibri"/>
              </a:rPr>
            </a:br>
            <a:r>
              <a:rPr lang="en" sz="1100">
                <a:latin typeface="Calibri"/>
                <a:ea typeface="Calibri"/>
                <a:cs typeface="Calibri"/>
                <a:sym typeface="Calibri"/>
              </a:rPr>
              <a:t>International numbers available: </a:t>
            </a:r>
            <a:r>
              <a:rPr lang="en" sz="11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https://zoom.us/u/arSbaaODs</a:t>
            </a:r>
            <a:br>
              <a:rPr lang="en" sz="1100">
                <a:latin typeface="Calibri"/>
                <a:ea typeface="Calibri"/>
                <a:cs typeface="Calibri"/>
                <a:sym typeface="Calibri"/>
              </a:rPr>
            </a:br>
            <a:r>
              <a:rPr lang="en" sz="1100">
                <a:latin typeface="Calibri"/>
                <a:ea typeface="Calibri"/>
                <a:cs typeface="Calibri"/>
                <a:sym typeface="Calibri"/>
              </a:rPr>
              <a:t>Or Skype for Business (Lync):</a:t>
            </a:r>
            <a:br>
              <a:rPr lang="en" sz="1100">
                <a:latin typeface="Calibri"/>
                <a:ea typeface="Calibri"/>
                <a:cs typeface="Calibri"/>
                <a:sym typeface="Calibri"/>
              </a:rPr>
            </a:br>
            <a:r>
              <a:rPr lang="en" sz="1100">
                <a:latin typeface="Calibri"/>
                <a:ea typeface="Calibri"/>
                <a:cs typeface="Calibri"/>
                <a:sym typeface="Calibri"/>
              </a:rPr>
              <a:t> SIP:</a:t>
            </a:r>
            <a:r>
              <a:rPr lang="en" sz="11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498385619@lync.zoom.us</a:t>
            </a:r>
            <a:endParaRPr sz="1100">
              <a:latin typeface="Calibri"/>
              <a:ea typeface="Calibri"/>
              <a:cs typeface="Calibri"/>
              <a:sym typeface="Calibri"/>
            </a:endParaRPr>
          </a:p>
          <a:p>
            <a:pPr indent="-298450" lvl="0" marL="457200" rtl="0" algn="l">
              <a:spcBef>
                <a:spcPts val="1600"/>
              </a:spcBef>
              <a:spcAft>
                <a:spcPts val="0"/>
              </a:spcAft>
              <a:buSzPts val="1100"/>
              <a:buFont typeface="Calibri"/>
              <a:buChar char="●"/>
            </a:pPr>
            <a:r>
              <a:rPr b="1" lang="en" sz="1100">
                <a:latin typeface="Calibri"/>
                <a:ea typeface="Calibri"/>
                <a:cs typeface="Calibri"/>
                <a:sym typeface="Calibri"/>
              </a:rPr>
              <a:t>All previous meetings and recordings are available on the Distance Education website at the following link:</a:t>
            </a:r>
            <a:endParaRPr b="1" sz="1100">
              <a:latin typeface="Calibri"/>
              <a:ea typeface="Calibri"/>
              <a:cs typeface="Calibri"/>
              <a:sym typeface="Calibri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Font typeface="Calibri"/>
              <a:buChar char="●"/>
            </a:pPr>
            <a:r>
              <a:rPr lang="en" sz="1100" u="sng">
                <a:solidFill>
                  <a:schemeClr val="hlink"/>
                </a:solidFill>
                <a:hlinkClick r:id="rId6"/>
              </a:rPr>
              <a:t>http://www.compton.edu/academics/distance-ed/facultyresources.aspx</a:t>
            </a:r>
            <a:endParaRPr sz="11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AD1DC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title"/>
          </p:nvPr>
        </p:nvSpPr>
        <p:spPr>
          <a:xfrm>
            <a:off x="265500" y="17665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CCC Zoom &amp; Agenda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" name="Google Shape;70;p15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AutoNum type="arabicPeriod"/>
            </a:pPr>
            <a:r>
              <a:rPr lang="en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Call to order:The DEAC meeting was called to order at 1:09 pm by Jasmine Phillips.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AutoNum type="arabicPeriod"/>
            </a:pPr>
            <a:r>
              <a:rPr lang="en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Agenda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AutoNum type="arabicPeriod"/>
            </a:pPr>
            <a:r>
              <a:rPr lang="en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 </a:t>
            </a:r>
            <a:r>
              <a:rPr lang="en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Recorded Zoom </a:t>
            </a:r>
            <a:r>
              <a:rPr lang="en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this </a:t>
            </a:r>
            <a:r>
              <a:rPr lang="en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meetin</a:t>
            </a:r>
            <a:r>
              <a:rPr lang="en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g.</a:t>
            </a:r>
            <a:endParaRPr sz="1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DEAC </a:t>
            </a:r>
            <a:r>
              <a:rPr lang="en">
                <a:latin typeface="Calibri"/>
                <a:ea typeface="Calibri"/>
                <a:cs typeface="Calibri"/>
                <a:sym typeface="Calibri"/>
              </a:rPr>
              <a:t>Voting Members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>
            <a:off x="311700" y="1091050"/>
            <a:ext cx="5130000" cy="388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Voting members of committee: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■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en">
                <a:latin typeface="Calibri"/>
                <a:ea typeface="Calibri"/>
                <a:cs typeface="Calibri"/>
                <a:sym typeface="Calibri"/>
              </a:rPr>
              <a:t>Quorum</a:t>
            </a:r>
            <a:r>
              <a:rPr lang="en">
                <a:latin typeface="Calibri"/>
                <a:ea typeface="Calibri"/>
                <a:cs typeface="Calibri"/>
                <a:sym typeface="Calibri"/>
              </a:rPr>
              <a:t>=7 members need to be present to vote)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DSPS/ADA Rep- Cliff Seymour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 Rep- </a:t>
            </a:r>
            <a:r>
              <a:rPr b="1" i="1" lang="en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Vacant</a:t>
            </a:r>
            <a:endParaRPr b="1" i="1" sz="18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Academic Affairs Rep Co-Chair- Dr. </a:t>
            </a: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Counseling</a:t>
            </a: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 Eckko Blake 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 Services Rep- Syria Purdom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MIS Rep- Andrei Yermakov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Curriculum Committee Chair- </a:t>
            </a: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Sean Moore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DEFC Co-Chair- Jasmine Phillips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" name="Google Shape;77;p16"/>
          <p:cNvSpPr txBox="1"/>
          <p:nvPr>
            <p:ph idx="1" type="body"/>
          </p:nvPr>
        </p:nvSpPr>
        <p:spPr>
          <a:xfrm>
            <a:off x="5441700" y="1181325"/>
            <a:ext cx="3494400" cy="388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Faculty Reps (</a:t>
            </a:r>
            <a:r>
              <a:rPr lang="en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GPD</a:t>
            </a:r>
            <a:r>
              <a:rPr lang="en">
                <a:latin typeface="Calibri"/>
                <a:ea typeface="Calibri"/>
                <a:cs typeface="Calibri"/>
                <a:sym typeface="Calibri"/>
              </a:rPr>
              <a:t>)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●"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BIS-Lynda Wilkerson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●"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SS-Dr. Kendahl Radcliffe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●"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FACH-Nikki Williams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●"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STEM-Jose Villalobos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●"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HPS-Dr. Roza Ekimyan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Adjunct Rep-Stephanie Eaves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AD1DC"/>
        </a:solidFill>
      </p:bgPr>
    </p:bg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title"/>
          </p:nvPr>
        </p:nvSpPr>
        <p:spPr>
          <a:xfrm>
            <a:off x="265500" y="1242275"/>
            <a:ext cx="4045200" cy="1854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Previous meeting minutes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" name="Google Shape;83;p17"/>
          <p:cNvSpPr txBox="1"/>
          <p:nvPr>
            <p:ph idx="1" type="subTitle"/>
          </p:nvPr>
        </p:nvSpPr>
        <p:spPr>
          <a:xfrm>
            <a:off x="265500" y="3184075"/>
            <a:ext cx="4045200" cy="64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September 24, 2019</a:t>
            </a:r>
            <a:r>
              <a:rPr lang="en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 meeting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" name="Google Shape;84;p17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AutoNum type="arabicParenR"/>
            </a:pPr>
            <a:r>
              <a:rPr lang="en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Recommended Action: It is recommended that DEAC approves the previous meeting minutes as presented.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AutoNum type="alphaLcParenR"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Motion: </a:t>
            </a: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Valerie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AutoNum type="alphaLcParenR"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Second: </a:t>
            </a: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Roza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/>
          <p:nvPr>
            <p:ph type="title"/>
          </p:nvPr>
        </p:nvSpPr>
        <p:spPr>
          <a:xfrm>
            <a:off x="311700" y="3036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 Updates</a:t>
            </a:r>
            <a:endParaRPr/>
          </a:p>
        </p:txBody>
      </p:sp>
      <p:sp>
        <p:nvSpPr>
          <p:cNvPr id="90" name="Google Shape;90;p18"/>
          <p:cNvSpPr txBox="1"/>
          <p:nvPr>
            <p:ph idx="1" type="body"/>
          </p:nvPr>
        </p:nvSpPr>
        <p:spPr>
          <a:xfrm>
            <a:off x="311700" y="876350"/>
            <a:ext cx="8379600" cy="402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Faculty Rep Reports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Curriculum Report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Senate Report -DEFC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FCRC Update: FCRC Chair Nikki Williams  </a:t>
            </a:r>
            <a:r>
              <a:rPr lang="en">
                <a:latin typeface="Calibri"/>
                <a:ea typeface="Calibri"/>
                <a:cs typeface="Calibri"/>
                <a:sym typeface="Calibri"/>
              </a:rPr>
              <a:t>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 u="sng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DECO</a:t>
            </a:r>
            <a:r>
              <a:rPr lang="en">
                <a:latin typeface="Calibri"/>
                <a:ea typeface="Calibri"/>
                <a:cs typeface="Calibri"/>
                <a:sym typeface="Calibri"/>
              </a:rPr>
              <a:t>: Report -DEFC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○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Discussing a third category for distance education.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○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Currently we have online, and hybrid.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○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The third category which has been approved, is online with proctored exams.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○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This opens up the discussion to have Compton College as a proctoring cite of the CVC-OEI </a:t>
            </a:r>
            <a:r>
              <a:rPr lang="en">
                <a:latin typeface="Calibri"/>
                <a:ea typeface="Calibri"/>
                <a:cs typeface="Calibri"/>
                <a:sym typeface="Calibri"/>
              </a:rPr>
              <a:t>Consortium</a:t>
            </a:r>
            <a:r>
              <a:rPr lang="en">
                <a:latin typeface="Calibri"/>
                <a:ea typeface="Calibri"/>
                <a:cs typeface="Calibri"/>
                <a:sym typeface="Calibri"/>
              </a:rPr>
              <a:t> Colleges.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○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Benefits: we would be providing a method for students to take tests in person for those who live far from </a:t>
            </a:r>
            <a:r>
              <a:rPr lang="en">
                <a:latin typeface="Calibri"/>
                <a:ea typeface="Calibri"/>
                <a:cs typeface="Calibri"/>
                <a:sym typeface="Calibri"/>
              </a:rPr>
              <a:t>their</a:t>
            </a:r>
            <a:r>
              <a:rPr lang="en">
                <a:latin typeface="Calibri"/>
                <a:ea typeface="Calibri"/>
                <a:cs typeface="Calibri"/>
                <a:sym typeface="Calibri"/>
              </a:rPr>
              <a:t> home college. This would help other CVC-OEI colleges online students as well as help our online students take tests at other colleges.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○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Concerns: Is Compton College equipt to be a proctoring test site?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2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■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Survey: </a:t>
            </a:r>
            <a:r>
              <a:rPr lang="en" sz="1100" u="sng">
                <a:solidFill>
                  <a:schemeClr val="hlink"/>
                </a:solidFill>
                <a:hlinkClick r:id="rId4"/>
              </a:rPr>
              <a:t>https://www.surveymonkey.com/r/9DJHJVX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2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■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Current data is being gathered to find out what is being offered in terms of facility, staff and structural support at other colleges for proctoring exams.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/>
          <p:nvPr>
            <p:ph type="title"/>
          </p:nvPr>
        </p:nvSpPr>
        <p:spPr>
          <a:xfrm>
            <a:off x="311700" y="3036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 Updates</a:t>
            </a:r>
            <a:endParaRPr/>
          </a:p>
        </p:txBody>
      </p:sp>
      <p:sp>
        <p:nvSpPr>
          <p:cNvPr id="96" name="Google Shape;96;p19"/>
          <p:cNvSpPr txBox="1"/>
          <p:nvPr>
            <p:ph idx="1" type="body"/>
          </p:nvPr>
        </p:nvSpPr>
        <p:spPr>
          <a:xfrm>
            <a:off x="311700" y="876350"/>
            <a:ext cx="8379600" cy="402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Online Accessibility Training Course has 4 spots remaining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○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The training starts November 4th in Canvas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○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Please email </a:t>
            </a:r>
            <a:r>
              <a:rPr lang="en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jphillips@compton.edu</a:t>
            </a:r>
            <a:r>
              <a:rPr lang="en">
                <a:latin typeface="Calibri"/>
                <a:ea typeface="Calibri"/>
                <a:cs typeface="Calibri"/>
                <a:sym typeface="Calibri"/>
              </a:rPr>
              <a:t> for the registration link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○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The training is not limited to faculty, staff are encouraged to sign up as well </a:t>
            </a:r>
            <a:br>
              <a:rPr lang="en">
                <a:latin typeface="Calibri"/>
                <a:ea typeface="Calibri"/>
                <a:cs typeface="Calibri"/>
                <a:sym typeface="Calibri"/>
              </a:rPr>
            </a:b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Professional Development Opportunities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○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Friday, October 25th from 9 am - 5 pm we are hosting a </a:t>
            </a:r>
            <a:r>
              <a:rPr lang="en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CanInnovate </a:t>
            </a:r>
            <a:r>
              <a:rPr lang="en">
                <a:latin typeface="Calibri"/>
                <a:ea typeface="Calibri"/>
                <a:cs typeface="Calibri"/>
                <a:sym typeface="Calibri"/>
              </a:rPr>
              <a:t>viewing room in VT 212A.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2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■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You can choose to attend one hour webinars for flex credit.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2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■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We are raffling off an @ONE training course and Canvas Swag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2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■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Breakfast and Lunch will be served for the first 30 people </a:t>
            </a:r>
            <a:br>
              <a:rPr lang="en">
                <a:latin typeface="Calibri"/>
                <a:ea typeface="Calibri"/>
                <a:cs typeface="Calibri"/>
                <a:sym typeface="Calibri"/>
              </a:rPr>
            </a:b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○"/>
            </a:pPr>
            <a:r>
              <a:rPr lang="en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Friday, November 15th from 9 am - 2 pm </a:t>
            </a:r>
            <a:r>
              <a:rPr lang="en">
                <a:latin typeface="Calibri"/>
                <a:ea typeface="Calibri"/>
                <a:cs typeface="Calibri"/>
                <a:sym typeface="Calibri"/>
              </a:rPr>
              <a:t>we are hosting the CVC-OEI for our Digital Summit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2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■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Purpose: To encourage faculty and student services to utilize all of the free tools that the CVC-OEI is providing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2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■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Lunch will be provided</a:t>
            </a:r>
            <a:br>
              <a:rPr lang="en">
                <a:latin typeface="Calibri"/>
                <a:ea typeface="Calibri"/>
                <a:cs typeface="Calibri"/>
                <a:sym typeface="Calibri"/>
              </a:rPr>
            </a:b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0"/>
          <p:cNvSpPr txBox="1"/>
          <p:nvPr>
            <p:ph type="title"/>
          </p:nvPr>
        </p:nvSpPr>
        <p:spPr>
          <a:xfrm>
            <a:off x="311700" y="3036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DE: Workgroup Report Out</a:t>
            </a:r>
            <a:endParaRPr/>
          </a:p>
        </p:txBody>
      </p:sp>
      <p:sp>
        <p:nvSpPr>
          <p:cNvPr id="102" name="Google Shape;102;p20"/>
          <p:cNvSpPr txBox="1"/>
          <p:nvPr>
            <p:ph idx="1" type="body"/>
          </p:nvPr>
        </p:nvSpPr>
        <p:spPr>
          <a:xfrm>
            <a:off x="311700" y="1018750"/>
            <a:ext cx="7414200" cy="388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DE Handbook Revisions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○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Corina Diaz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DE Student Survey of Online/Hybrid Classes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○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Vacant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DE Orientation Video Script and DE Marketing Video Script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○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Jose Villalobos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DE Faculty best practices list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○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Jose Villalobos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DE LTI Research Group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○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Denise Blood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DE Website Revisions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○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Carlos Maruri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DE AS 60 Curriculum Revise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○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Dr. Valerie Woodward &amp; Nikki Williams -</a:t>
            </a: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Deadline: October 19th 2019- Completed!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 Old Discussion Items</a:t>
            </a:r>
            <a:endParaRPr/>
          </a:p>
        </p:txBody>
      </p:sp>
      <p:sp>
        <p:nvSpPr>
          <p:cNvPr id="108" name="Google Shape;108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latin typeface="Calibri"/>
                <a:ea typeface="Calibri"/>
                <a:cs typeface="Calibri"/>
                <a:sym typeface="Calibri"/>
              </a:rPr>
              <a:t>New items: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IEPI Plan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○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Waiting to hear from Dr. Curry as to what the next steps are since the plan has been signed and submitted</a:t>
            </a:r>
            <a:br>
              <a:rPr lang="en">
                <a:latin typeface="Calibri"/>
                <a:ea typeface="Calibri"/>
                <a:cs typeface="Calibri"/>
                <a:sym typeface="Calibri"/>
              </a:rPr>
            </a:b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Growing our Canvas Support Team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○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LMS Specialist Alister Caddy has been hired </a:t>
            </a:r>
            <a:br>
              <a:rPr lang="en">
                <a:latin typeface="Calibri"/>
                <a:ea typeface="Calibri"/>
                <a:cs typeface="Calibri"/>
                <a:sym typeface="Calibri"/>
              </a:rPr>
            </a:b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CVC-OEI Resource Implementation</a:t>
            </a:r>
            <a:br>
              <a:rPr lang="en">
                <a:latin typeface="Calibri"/>
                <a:ea typeface="Calibri"/>
                <a:cs typeface="Calibri"/>
                <a:sym typeface="Calibri"/>
              </a:rPr>
            </a:b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Tracking online and hybrid attendance in Banner: Dr. A &amp; Gayathri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○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Dr. A is not present to answer.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BA075100CCC2439C6C59EBD870AD93" ma:contentTypeVersion="15" ma:contentTypeDescription="Create a new document." ma:contentTypeScope="" ma:versionID="18bf43e84084a961ae90c8033218ef5d">
  <xsd:schema xmlns:xsd="http://www.w3.org/2001/XMLSchema" xmlns:xs="http://www.w3.org/2001/XMLSchema" xmlns:p="http://schemas.microsoft.com/office/2006/metadata/properties" xmlns:ns2="0fdf87a7-f9cf-4586-b3f6-a593b3fb8cb6" xmlns:ns3="b1b3ff20-403c-4f54-9938-a1f560f1863e" targetNamespace="http://schemas.microsoft.com/office/2006/metadata/properties" ma:root="true" ma:fieldsID="bbb6cff70591390ba8162b171a3ef820" ns2:_="" ns3:_="">
    <xsd:import namespace="0fdf87a7-f9cf-4586-b3f6-a593b3fb8cb6"/>
    <xsd:import namespace="b1b3ff20-403c-4f54-9938-a1f560f186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df87a7-f9cf-4586-b3f6-a593b3fb8c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c4091207-ce1c-4ccc-a85f-94e969b489c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b3ff20-403c-4f54-9938-a1f560f1863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0afe34f9-5592-44fb-a6db-3a1503b25e47}" ma:internalName="TaxCatchAll" ma:showField="CatchAllData" ma:web="b1b3ff20-403c-4f54-9938-a1f560f1863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1b3ff20-403c-4f54-9938-a1f560f1863e" xsi:nil="true"/>
    <lcf76f155ced4ddcb4097134ff3c332f xmlns="0fdf87a7-f9cf-4586-b3f6-a593b3fb8cb6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9555F1A-41F6-4C28-A561-556F9294886C}"/>
</file>

<file path=customXml/itemProps2.xml><?xml version="1.0" encoding="utf-8"?>
<ds:datastoreItem xmlns:ds="http://schemas.openxmlformats.org/officeDocument/2006/customXml" ds:itemID="{C9D6E5F9-C503-4813-93DB-E74F24ACBD54}"/>
</file>

<file path=customXml/itemProps3.xml><?xml version="1.0" encoding="utf-8"?>
<ds:datastoreItem xmlns:ds="http://schemas.openxmlformats.org/officeDocument/2006/customXml" ds:itemID="{BE3753AF-640E-4274-8D91-0315A76A9D97}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0x01010069BA075100CCC2439C6C59EBD870AD93</vt:lpwstr>
  </property>
</Properties>
</file>